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6" r:id="rId9"/>
    <p:sldId id="265" r:id="rId10"/>
    <p:sldId id="264" r:id="rId11"/>
    <p:sldId id="267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384"/>
    <p:restoredTop sz="76953"/>
  </p:normalViewPr>
  <p:slideViewPr>
    <p:cSldViewPr snapToGrid="0">
      <p:cViewPr varScale="1">
        <p:scale>
          <a:sx n="61" d="100"/>
          <a:sy n="61" d="100"/>
        </p:scale>
        <p:origin x="21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C36F62-086A-5944-ACF3-A9BC425FEC6A}" type="datetimeFigureOut">
              <a:rPr lang="en-US" smtClean="0"/>
              <a:t>4/29/25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61A555-3B04-044E-BAFF-2C09A729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359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i="0" dirty="0">
                <a:solidFill>
                  <a:srgbClr val="1B1B1B"/>
                </a:solidFill>
                <a:effectLst/>
                <a:latin typeface="Source Sans Pro Web"/>
              </a:rPr>
              <a:t>Vitamin D Status in Patients With Stage IV Colorectal Cancer: Findings From Intergroup Trial N9741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i="0" dirty="0">
                <a:solidFill>
                  <a:srgbClr val="1B1B1B"/>
                </a:solidFill>
                <a:effectLst/>
                <a:latin typeface="Source Sans Pro Web"/>
              </a:rPr>
              <a:t>https://</a:t>
            </a:r>
            <a:r>
              <a:rPr lang="en-US" sz="1800" b="1" i="0" dirty="0" err="1">
                <a:solidFill>
                  <a:srgbClr val="1B1B1B"/>
                </a:solidFill>
                <a:effectLst/>
                <a:latin typeface="Source Sans Pro Web"/>
              </a:rPr>
              <a:t>doi.org</a:t>
            </a:r>
            <a:r>
              <a:rPr lang="en-US" sz="1800" b="1" i="0" dirty="0">
                <a:solidFill>
                  <a:srgbClr val="1B1B1B"/>
                </a:solidFill>
                <a:effectLst/>
                <a:latin typeface="Source Sans Pro Web"/>
              </a:rPr>
              <a:t>/10.1200/JCO.2010.31.7255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61A555-3B04-044E-BAFF-2C09A729F9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78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61A555-3B04-044E-BAFF-2C09A729F9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974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61A555-3B04-044E-BAFF-2C09A729F9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540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D68A8-88F9-86E0-6A5F-F7AFFBC5D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E2258C-82CE-BEB2-611A-969C5B72BA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17D79-BFE9-9E19-C5F4-A88A3B02C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4A0B7-BFF4-C344-3A46-6C4E8E567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18CD2-E301-AD97-4372-DCAADACE0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64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B352D-881A-4655-2A07-335BF3229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56D2EB-D39D-21B9-2C0B-A0DE0162F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F3DD3-2105-F5BC-25A7-1317D6994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A1A58-F1BC-37E9-F5EE-E04591C3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0455A-CF64-D44D-C357-D6D6B6EB3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10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2F83C3-3F2E-7CB7-FC46-266F0357CA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0C984C-9BA2-61AB-3BAF-5F4610F51B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3814C-365A-2633-E883-37FFC355A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FEFF5-D5A3-8393-2CEC-B652179FE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960D3-A519-2D08-AF11-2AB0F74B3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58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01B94-07DE-45C1-D287-44267EE29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3D103-D1C0-0040-01F4-A4A534CDA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7B777-3D38-9D50-2D1E-0AB0597E4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57E0C-DEB3-2431-F0AB-EC2B4B5C8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D54EA-8141-FF9D-80B1-D8CA17F09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941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6456-9245-0F61-38D1-6E7857518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D734C-6D61-D937-E919-6FE98CE75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1D2D8-438A-C388-A724-561C8390A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DF08B-8653-9B29-240E-F41F1E45F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8C119-40F6-60D8-2E50-524345B40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73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2AECA-08ED-160F-25CB-3E4AC0AD0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8F516-CD6D-7D9B-8993-B56D247ED2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A4276-DE41-ACEE-A8F7-EA8F8E12C5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08772-F96C-B0CC-9ADE-1C85EF60C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A60E6-5830-A9C2-1408-5D5A6D3D2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8A097-74AA-2D82-8C7F-72049CC5D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490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72D90-B78E-D771-692E-BD3018915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0817E-9226-0B6C-8E35-8CE1E1569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FB147C-F6A7-4365-0859-29BF078A3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C3F20C-F418-F8EF-B3C1-0565A59C31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1FB2F-10E0-2650-2E14-0DF1709CFE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E72743-0790-AC63-6EE0-0B2CB7632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0121A4-A2C4-CDCE-2A63-1FAC2D5B1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A8C17C-907D-8E49-B130-66B63F768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559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9A523-DF27-B592-DB48-D80B27684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4D32CF-7A71-BCC6-1294-C7B471389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EF8635-70FD-5475-3B97-06016F850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A06889-0E5A-9D17-5FBA-8E5B219A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965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EC1136-DC89-05F2-2EB9-747032E09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715807-0BDA-A39C-FC79-8543267C9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9C0A08-1C63-B525-95B2-C4554BB42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333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9DA90-E93E-CA8A-C888-1D348A8B2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F1F9D-2ED2-BB2B-3250-D9C15802B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6D72C-E2C2-7932-4487-CFC2C28B1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201097-1A2F-E74D-F6F2-8B157C595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9ECF9C-9BC7-6EBB-B7B6-1EE04BF81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731D7-4FCA-176C-5B83-B067C83CC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449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05E9D-6CA0-02FB-5B2E-978F9465C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6F5414-A79A-3041-4865-6002A6AA8D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1A6908-0EFA-3D8D-6903-478163B74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BEF457-02AC-117F-FCFB-3E84C92E4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12E48-A416-55BF-508E-F404E069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94AA7-F4DD-A510-AAC6-26AB258C8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33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996EF7-4F55-0A93-A1ED-21839CD8F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03576-0DA8-8DFD-5D21-2895D68C4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21475-4A6D-5FDB-F840-9A12C8F73D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C59B2B-7158-DE4C-90BC-74C73FA2D217}" type="datetimeFigureOut">
              <a:rPr lang="en-US" smtClean="0"/>
              <a:t>4/29/25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4FE0B-46D4-3E2F-BE06-6417179501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0E029-494E-FA11-00A2-8CE37D802D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F90E36-5936-E14F-B485-B2DAD63FA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71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9EC3A-8BDF-9776-FAF2-A126EFBA34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Applications for visualization of the relationship between serum vitamin D and colorectal cancer incidence </a:t>
            </a:r>
            <a:endParaRPr lang="en-US" sz="115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ED66A1-CADA-0F38-92E0-D2DBD009C9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by: Grace Wilson</a:t>
            </a:r>
          </a:p>
        </p:txBody>
      </p:sp>
    </p:spTree>
    <p:extLst>
      <p:ext uri="{BB962C8B-B14F-4D97-AF65-F5344CB8AC3E}">
        <p14:creationId xmlns:p14="http://schemas.microsoft.com/office/powerpoint/2010/main" val="3038125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2B8EAE-6A39-9658-7007-D7F592AAE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1" y="221179"/>
            <a:ext cx="10393678" cy="64156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829DF2-A3D1-6C17-C3F2-3EB4B5B43BA6}"/>
              </a:ext>
            </a:extLst>
          </p:cNvPr>
          <p:cNvSpPr/>
          <p:nvPr/>
        </p:nvSpPr>
        <p:spPr>
          <a:xfrm>
            <a:off x="899161" y="569626"/>
            <a:ext cx="8985476" cy="1379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395EF6-286F-B1A3-0E24-3D51AE05EBC7}"/>
              </a:ext>
            </a:extLst>
          </p:cNvPr>
          <p:cNvSpPr/>
          <p:nvPr/>
        </p:nvSpPr>
        <p:spPr>
          <a:xfrm>
            <a:off x="899161" y="1948721"/>
            <a:ext cx="8985476" cy="47968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06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hart of cancer levels&#10;&#10;Description automatically generated">
            <a:extLst>
              <a:ext uri="{FF2B5EF4-FFF2-40B4-BE49-F238E27FC236}">
                <a16:creationId xmlns:a16="http://schemas.microsoft.com/office/drawing/2014/main" id="{2485F33A-42E5-B6E5-569E-E0BE32863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8287" y="138743"/>
            <a:ext cx="6558206" cy="6580514"/>
          </a:xfrm>
        </p:spPr>
      </p:pic>
    </p:spTree>
    <p:extLst>
      <p:ext uri="{BB962C8B-B14F-4D97-AF65-F5344CB8AC3E}">
        <p14:creationId xmlns:p14="http://schemas.microsoft.com/office/powerpoint/2010/main" val="3300097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3C7DD-6182-0D61-38F7-4CCC17F02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93788-19CD-7748-E2D3-4A97F7B6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Research questions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35793-AB59-951C-9B8B-34B20F219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Aptos" panose="020B0004020202020204" pitchFamily="34" charset="0"/>
              </a:rPr>
              <a:t>How do serum levels of vitamin D(25-hydroxyvitamin D) vary across types of colorectal cancer? </a:t>
            </a:r>
            <a:endParaRPr lang="en-US" dirty="0"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n-US" dirty="0">
              <a:effectLst/>
              <a:latin typeface="Aptos" panose="020B0004020202020204" pitchFamily="34" charset="0"/>
            </a:endParaRPr>
          </a:p>
          <a:p>
            <a:r>
              <a:rPr lang="en-US" dirty="0">
                <a:effectLst/>
                <a:latin typeface="Aptos" panose="020B0004020202020204" pitchFamily="34" charset="0"/>
              </a:rPr>
              <a:t>Is there a trend of deficiency? </a:t>
            </a:r>
          </a:p>
          <a:p>
            <a:pPr marL="0" indent="0">
              <a:buNone/>
            </a:pPr>
            <a:endParaRPr lang="en-US" dirty="0">
              <a:effectLst/>
              <a:latin typeface="Aptos" panose="020B0004020202020204" pitchFamily="34" charset="0"/>
            </a:endParaRPr>
          </a:p>
          <a:p>
            <a:r>
              <a:rPr lang="en-US" dirty="0">
                <a:latin typeface="Aptos" panose="020B0004020202020204" pitchFamily="34" charset="0"/>
              </a:rPr>
              <a:t>What is the distribution of vitamin D levels within cancer types? 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42485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21448-21FE-C050-D714-614354E4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728B8-A72A-7A59-0AF0-4D160B082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Na,Soo-Youngetal.2022.VitaminDandColorectalCancer:Current  Perspectives and Future Directions. Journal of Cancer Prevention. 27(3), 147- 156. https://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doi.org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/10.15430/JCP.2022.27.3.147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Ng K, Sargent DJ, Goldberg RM,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Meyerhardt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JA, Green EM, Pitot HC, Hollis BW, Pollak MN, Fuchs CS. Vitamin D status in patients with stage IV colorectal cancer: findings from Intergroup trial N9741. J Clin Oncol. 2011 Apr 20;29(12):1599-606.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doi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10.1200/JCO.2010.31.7255. </a:t>
            </a:r>
            <a:r>
              <a:rPr lang="en-U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Epub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2011 Mar 21. PMID: 21422438; PMCID: PMC3082978.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Kim,Yejinetal.Serum25-HydroxyvitaminDLevelsandRiskofColorectal Cancer: An Age-Stratified Analysis. Gastroenterology. 165(5), 920-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931. 10.1053/j.gastro.2023.06.029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70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328A01-F74C-5B93-03E6-DE90B2150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955"/>
            <a:ext cx="12192000" cy="49310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162568-ADB1-909A-8709-EFC0E028DC9F}"/>
              </a:ext>
            </a:extLst>
          </p:cNvPr>
          <p:cNvSpPr txBox="1"/>
          <p:nvPr/>
        </p:nvSpPr>
        <p:spPr>
          <a:xfrm>
            <a:off x="0" y="6488668"/>
            <a:ext cx="3012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(Kim Gastroenterology 2023)</a:t>
            </a:r>
          </a:p>
        </p:txBody>
      </p:sp>
    </p:spTree>
    <p:extLst>
      <p:ext uri="{BB962C8B-B14F-4D97-AF65-F5344CB8AC3E}">
        <p14:creationId xmlns:p14="http://schemas.microsoft.com/office/powerpoint/2010/main" val="2352451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3BED8-EF33-74E6-50C1-305AD2BCB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collection (creation)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5771BB-4C96-26E4-12E2-46D9037D7784}"/>
              </a:ext>
            </a:extLst>
          </p:cNvPr>
          <p:cNvSpPr txBox="1"/>
          <p:nvPr/>
        </p:nvSpPr>
        <p:spPr>
          <a:xfrm>
            <a:off x="415638" y="3139478"/>
            <a:ext cx="5415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1B1B1B"/>
                </a:solidFill>
                <a:effectLst/>
                <a:latin typeface="Cambria" panose="02040503050406030204" pitchFamily="18" charset="0"/>
              </a:rPr>
              <a:t>“The median plasma 25(OH)D level in the entire cohort was 20.0 ng/mL (range, 2.3 to 75.4 ng/mL) and the mean was 21.0 ng/mL (SE of mean, 0.4 ng/mL).”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2CB54C-6349-2A8E-CCE9-2BF9DE4DB7A1}"/>
              </a:ext>
            </a:extLst>
          </p:cNvPr>
          <p:cNvSpPr txBox="1"/>
          <p:nvPr/>
        </p:nvSpPr>
        <p:spPr>
          <a:xfrm>
            <a:off x="1151907" y="2770146"/>
            <a:ext cx="324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Metastatic colorectal cancer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BD7C13-53A9-B3F3-FF9C-0CD1F6A5D01B}"/>
              </a:ext>
            </a:extLst>
          </p:cNvPr>
          <p:cNvSpPr txBox="1"/>
          <p:nvPr/>
        </p:nvSpPr>
        <p:spPr>
          <a:xfrm>
            <a:off x="7500360" y="3391557"/>
            <a:ext cx="4423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listed types of colon cancer and ranges similar to these, with similar averages.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DB3534D-E4AD-1A61-3EEE-B828B0457DA2}"/>
              </a:ext>
            </a:extLst>
          </p:cNvPr>
          <p:cNvSpPr/>
          <p:nvPr/>
        </p:nvSpPr>
        <p:spPr>
          <a:xfrm>
            <a:off x="6072250" y="3541988"/>
            <a:ext cx="851065" cy="34547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784F2A-976B-C0C1-ECF8-D82A702BA94F}"/>
              </a:ext>
            </a:extLst>
          </p:cNvPr>
          <p:cNvSpPr txBox="1"/>
          <p:nvPr/>
        </p:nvSpPr>
        <p:spPr>
          <a:xfrm>
            <a:off x="0" y="6488668"/>
            <a:ext cx="1586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(Ng JCO 2011)</a:t>
            </a:r>
          </a:p>
        </p:txBody>
      </p:sp>
    </p:spTree>
    <p:extLst>
      <p:ext uri="{BB962C8B-B14F-4D97-AF65-F5344CB8AC3E}">
        <p14:creationId xmlns:p14="http://schemas.microsoft.com/office/powerpoint/2010/main" val="4108997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E1E00-D4B9-B2EA-C7C4-0A533F2EA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CDCF6-0E70-CC2A-86AB-7DB7B694D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collection (creation)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F2F26F-3A1F-C565-DA91-191339D53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887" y="1486932"/>
            <a:ext cx="5091113" cy="51138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F7E5FE-B8D1-91E8-FEA8-C1B9E6C88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665" y="2139156"/>
            <a:ext cx="4711135" cy="405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391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69D45-C00D-6E7F-C34A-C3B634FFD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B88A1-9F20-15E9-A11E-53904B8A4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Aptos" panose="020B0004020202020204" pitchFamily="34" charset="0"/>
              </a:rPr>
              <a:t>How do serum levels of vitamin D(25-hydroxyvitamin D) vary across types of colorectal cancer? </a:t>
            </a:r>
            <a:endParaRPr lang="en-US" dirty="0"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n-US" dirty="0">
              <a:effectLst/>
              <a:latin typeface="Aptos" panose="020B0004020202020204" pitchFamily="34" charset="0"/>
            </a:endParaRPr>
          </a:p>
          <a:p>
            <a:r>
              <a:rPr lang="en-US" dirty="0">
                <a:effectLst/>
                <a:latin typeface="Aptos" panose="020B0004020202020204" pitchFamily="34" charset="0"/>
              </a:rPr>
              <a:t>Is there a trend of deficiency? </a:t>
            </a:r>
          </a:p>
          <a:p>
            <a:pPr marL="0" indent="0">
              <a:buNone/>
            </a:pPr>
            <a:endParaRPr lang="en-US" dirty="0">
              <a:effectLst/>
              <a:latin typeface="Aptos" panose="020B0004020202020204" pitchFamily="34" charset="0"/>
            </a:endParaRPr>
          </a:p>
          <a:p>
            <a:r>
              <a:rPr lang="en-US" dirty="0">
                <a:latin typeface="Aptos" panose="020B0004020202020204" pitchFamily="34" charset="0"/>
              </a:rPr>
              <a:t>What is the distribution of vitamin D levels within cancer types? 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20163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4E6AF27-AF30-DCD4-1719-ACAC47E10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279" y="312849"/>
            <a:ext cx="9341342" cy="65451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BA01FFA-38B6-37A8-3DB5-432D11F2303D}"/>
              </a:ext>
            </a:extLst>
          </p:cNvPr>
          <p:cNvSpPr/>
          <p:nvPr/>
        </p:nvSpPr>
        <p:spPr>
          <a:xfrm>
            <a:off x="1298555" y="659567"/>
            <a:ext cx="8985476" cy="5996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707C7D-2E5A-CC74-CF40-A580FCAC8864}"/>
              </a:ext>
            </a:extLst>
          </p:cNvPr>
          <p:cNvSpPr/>
          <p:nvPr/>
        </p:nvSpPr>
        <p:spPr>
          <a:xfrm>
            <a:off x="1298555" y="1259174"/>
            <a:ext cx="8985476" cy="5996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3957CD-BF66-0D0C-BAB1-B952898AD3CF}"/>
              </a:ext>
            </a:extLst>
          </p:cNvPr>
          <p:cNvSpPr/>
          <p:nvPr/>
        </p:nvSpPr>
        <p:spPr>
          <a:xfrm>
            <a:off x="1298555" y="1858781"/>
            <a:ext cx="8985476" cy="1379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D2B12C-3D61-16C3-CF47-86BC64FFDA27}"/>
              </a:ext>
            </a:extLst>
          </p:cNvPr>
          <p:cNvSpPr/>
          <p:nvPr/>
        </p:nvSpPr>
        <p:spPr>
          <a:xfrm>
            <a:off x="1298555" y="3237875"/>
            <a:ext cx="8985476" cy="3457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48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EC4A9D7-E4EF-69AD-A736-77E878FEB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8546" y="0"/>
            <a:ext cx="76949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837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B9DE9E-C741-3461-C8B6-5230BD8B0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838" y="0"/>
            <a:ext cx="67303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3C999D1-2333-702B-9CB4-950D3411BBF0}"/>
              </a:ext>
            </a:extLst>
          </p:cNvPr>
          <p:cNvSpPr/>
          <p:nvPr/>
        </p:nvSpPr>
        <p:spPr>
          <a:xfrm>
            <a:off x="2407827" y="0"/>
            <a:ext cx="8985476" cy="12741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0189BB-5F18-C77D-D1AA-1C64ADDA5F75}"/>
              </a:ext>
            </a:extLst>
          </p:cNvPr>
          <p:cNvSpPr/>
          <p:nvPr/>
        </p:nvSpPr>
        <p:spPr>
          <a:xfrm>
            <a:off x="2275414" y="1274164"/>
            <a:ext cx="8985476" cy="1499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E2E0BF-6672-C075-57F4-0D4EB468CC33}"/>
              </a:ext>
            </a:extLst>
          </p:cNvPr>
          <p:cNvSpPr/>
          <p:nvPr/>
        </p:nvSpPr>
        <p:spPr>
          <a:xfrm>
            <a:off x="2275414" y="2773180"/>
            <a:ext cx="8985476" cy="40848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6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AAFB49F-0F25-E414-3B7A-58F54D663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985" y="42864"/>
            <a:ext cx="9048750" cy="677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296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348</Words>
  <Application>Microsoft Macintosh PowerPoint</Application>
  <PresentationFormat>Widescreen</PresentationFormat>
  <Paragraphs>29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Cambria</vt:lpstr>
      <vt:lpstr>Source Sans Pro Web</vt:lpstr>
      <vt:lpstr>Office Theme</vt:lpstr>
      <vt:lpstr>Applications for visualization of the relationship between serum vitamin D and colorectal cancer incidence </vt:lpstr>
      <vt:lpstr>PowerPoint Presentation</vt:lpstr>
      <vt:lpstr>Data collection (creation) </vt:lpstr>
      <vt:lpstr>Data collection (creation) </vt:lpstr>
      <vt:lpstr>Research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Research questions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Wilson, Grace</dc:creator>
  <cp:lastModifiedBy>Wilson, Grace</cp:lastModifiedBy>
  <cp:revision>8</cp:revision>
  <dcterms:created xsi:type="dcterms:W3CDTF">2025-04-29T17:51:48Z</dcterms:created>
  <dcterms:modified xsi:type="dcterms:W3CDTF">2025-04-29T20:17:10Z</dcterms:modified>
</cp:coreProperties>
</file>

<file path=docProps/thumbnail.jpeg>
</file>